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63" r:id="rId13"/>
    <p:sldId id="271" r:id="rId14"/>
    <p:sldId id="273" r:id="rId15"/>
    <p:sldId id="274" r:id="rId16"/>
    <p:sldId id="275" r:id="rId17"/>
    <p:sldId id="276" r:id="rId18"/>
    <p:sldId id="277" r:id="rId19"/>
    <p:sldId id="286" r:id="rId20"/>
    <p:sldId id="278" r:id="rId21"/>
    <p:sldId id="279" r:id="rId22"/>
    <p:sldId id="287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175AF-B81A-4839-B576-191543C77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4578-D7A8-480F-9E12-85E05EFBE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GENERAL PHYSICAL EXAMINATION AND VITAL SIGNS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7391400"/>
            <a:ext cx="6400800" cy="914400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MEASURING BP</a:t>
            </a:r>
          </a:p>
        </p:txBody>
      </p:sp>
      <p:pic>
        <p:nvPicPr>
          <p:cNvPr id="51209" name="Picture 9" descr="c:\windows\TEMP\~AUT0021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1981200"/>
            <a:ext cx="2438400" cy="1981200"/>
          </a:xfrm>
          <a:noFill/>
        </p:spPr>
      </p:pic>
      <p:pic>
        <p:nvPicPr>
          <p:cNvPr id="51210" name="Picture 10" descr="c:\windows\TEMP\~AUT0020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04988" y="1981200"/>
            <a:ext cx="1852612" cy="1981200"/>
          </a:xfrm>
          <a:noFill/>
        </p:spPr>
      </p:pic>
      <p:pic>
        <p:nvPicPr>
          <p:cNvPr id="51213" name="Picture 13" descr="c:\windows\TEMP\~AUT0023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214938" y="4114800"/>
            <a:ext cx="2676525" cy="1981200"/>
          </a:xfrm>
          <a:noFill/>
        </p:spPr>
      </p:pic>
      <p:pic>
        <p:nvPicPr>
          <p:cNvPr id="51214" name="Picture 14" descr="c:\windows\TEMP\~AUT0022.bm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038225" y="4114800"/>
            <a:ext cx="3105150" cy="198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Black" pitchFamily="34" charset="0"/>
              </a:rPr>
              <a:t>TEMP or FEVER?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r>
              <a:rPr lang="en-US" sz="3600" smtClean="0">
                <a:latin typeface="Arial" charset="0"/>
              </a:rPr>
              <a:t>TEMPERATURE—the measurement of heat in the body</a:t>
            </a:r>
          </a:p>
          <a:p>
            <a:r>
              <a:rPr lang="en-US" sz="3600" smtClean="0">
                <a:latin typeface="Arial" charset="0"/>
              </a:rPr>
              <a:t>FEVER—the measurement of heat in the body that is above normal for the individual</a:t>
            </a:r>
          </a:p>
        </p:txBody>
      </p:sp>
      <p:pic>
        <p:nvPicPr>
          <p:cNvPr id="9221" name="Picture 5" descr="C:\WINDOWS\Application Data\Microsoft\Media Catalog\Downloaded Clips\cl8\BD2011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676400"/>
            <a:ext cx="2651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ys-1\Desktop\vital-signs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685800"/>
            <a:ext cx="8000999" cy="55626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Anaemia </a:t>
            </a:r>
            <a:endParaRPr lang="en-IN" smtClean="0"/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smtClean="0"/>
              <a:t>Pallor is a pale color of the skin and mucous membrane due to reduce in amount of oxyhemoglobin</a:t>
            </a:r>
            <a:endParaRPr lang="en-IN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9263" y="4114800"/>
            <a:ext cx="46180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Anaemia examination sites</a:t>
            </a:r>
            <a:endParaRPr lang="en-IN" smtClean="0"/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6628" name="Picture 7" descr="C:\Users\sys-1\Desktop\general-physical-examination-10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6400"/>
            <a:ext cx="4724400" cy="4953000"/>
          </a:xfrm>
          <a:noFill/>
        </p:spPr>
      </p:pic>
      <p:pic>
        <p:nvPicPr>
          <p:cNvPr id="26629" name="Picture 8" descr="C:\Users\sys-1\Desktop\downloa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600200"/>
            <a:ext cx="4038600" cy="2362200"/>
          </a:xfrm>
          <a:noFill/>
        </p:spPr>
      </p:pic>
      <p:pic>
        <p:nvPicPr>
          <p:cNvPr id="26630" name="Picture 9" descr="C:\Users\sys-1\Desktop\anemia-59-7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876800" y="4114800"/>
            <a:ext cx="3810000" cy="243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mtClean="0"/>
              <a:t>Jaundice </a:t>
            </a:r>
            <a:endParaRPr lang="en-IN" smtClean="0"/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7652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7653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7654" name="Picture 2" descr="C:\Users\sys-1\Desktop\general-physical-examination-11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914400"/>
            <a:ext cx="8991600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867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8677" name="Picture 2" descr="C:\Users\sys-1\Desktop\Jaundice_min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938" y="838200"/>
            <a:ext cx="4513262" cy="5715000"/>
          </a:xfrm>
          <a:noFill/>
        </p:spPr>
      </p:pic>
      <p:pic>
        <p:nvPicPr>
          <p:cNvPr id="28678" name="Picture 3" descr="C:\Users\sys-1\Desktop\indianjhealthsci_2015_8_2_142_174254_u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524000"/>
            <a:ext cx="4114800" cy="312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Cyanosis </a:t>
            </a:r>
            <a:endParaRPr lang="en-IN" smtClean="0"/>
          </a:p>
        </p:txBody>
      </p:sp>
      <p:sp>
        <p:nvSpPr>
          <p:cNvPr id="2969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Bluish discolouration of skin and mucus membrane caused by presence of excessive amount of reduced hemoglobin in capillary blood</a:t>
            </a:r>
          </a:p>
          <a:p>
            <a:r>
              <a:rPr lang="en-US" smtClean="0"/>
              <a:t>1. central cyanosis</a:t>
            </a:r>
          </a:p>
          <a:p>
            <a:r>
              <a:rPr lang="en-US" smtClean="0"/>
              <a:t>2. peripheral cyanosis </a:t>
            </a:r>
          </a:p>
          <a:p>
            <a:r>
              <a:rPr lang="en-US" smtClean="0"/>
              <a:t>3. Mixed </a:t>
            </a:r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30723" name="Picture 2" descr="C:\Users\sys-1\Desktop\Cyanosis-central-peripheral_m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"/>
            <a:ext cx="8153400" cy="640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SPUTUM ANALYSIS &amp; CYANOSI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6858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GENERAL 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ANEMIA</a:t>
            </a:r>
          </a:p>
          <a:p>
            <a:r>
              <a:rPr lang="en-US" dirty="0" smtClean="0"/>
              <a:t>JAUNDICE</a:t>
            </a:r>
          </a:p>
          <a:p>
            <a:r>
              <a:rPr lang="en-US" dirty="0" smtClean="0"/>
              <a:t>CYANOSIS</a:t>
            </a:r>
          </a:p>
          <a:p>
            <a:r>
              <a:rPr lang="en-US" dirty="0" smtClean="0"/>
              <a:t>CLUBBING</a:t>
            </a:r>
          </a:p>
          <a:p>
            <a:r>
              <a:rPr lang="en-US" dirty="0" smtClean="0"/>
              <a:t>LYMPHADENOPATHY</a:t>
            </a:r>
          </a:p>
          <a:p>
            <a:r>
              <a:rPr lang="en-US" dirty="0" smtClean="0"/>
              <a:t>EDEMA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Clubbing </a:t>
            </a:r>
            <a:br>
              <a:rPr lang="en-US" smtClean="0"/>
            </a:br>
            <a:endParaRPr lang="en-IN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Clubbing is the bulbous uniform swelling ot the terminal phalanx of a digit with subsequent loss of the normal angle between the nail and nail bed</a:t>
            </a:r>
          </a:p>
          <a:p>
            <a:endParaRPr lang="en-IN" smtClean="0"/>
          </a:p>
        </p:txBody>
      </p:sp>
      <p:pic>
        <p:nvPicPr>
          <p:cNvPr id="32772" name="Picture 2" descr="C:\Users\ADMIN\Desktop\clubbing\CLUBB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998913"/>
            <a:ext cx="619601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GRADES OF CLUBBING</a:t>
            </a:r>
            <a:endParaRPr lang="en-IN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Grade I: softness of nail bed</a:t>
            </a:r>
          </a:p>
          <a:p>
            <a:r>
              <a:rPr lang="en-US" smtClean="0"/>
              <a:t>Grade II: obliteration of Lovibond angle</a:t>
            </a:r>
          </a:p>
          <a:p>
            <a:r>
              <a:rPr lang="en-US" smtClean="0"/>
              <a:t>Grade III: increased curvature of nail-parrot beak/drumstick appearance</a:t>
            </a:r>
          </a:p>
          <a:p>
            <a:r>
              <a:rPr lang="en-US" smtClean="0"/>
              <a:t>Grade IV: hypertrophic osteoarthropathy-painful swelling of distal diaphysis of long bones due to subperiosteal new bone formation(at wrist, ankle, etc)</a:t>
            </a:r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vya cyanosis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09600"/>
            <a:ext cx="64008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Lymph nodes</a:t>
            </a:r>
            <a:endParaRPr lang="en-IN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smtClean="0"/>
              <a:t>Preauricular</a:t>
            </a:r>
          </a:p>
          <a:p>
            <a:r>
              <a:rPr lang="en-US" sz="2800" smtClean="0"/>
              <a:t>Postauricular </a:t>
            </a:r>
          </a:p>
          <a:p>
            <a:r>
              <a:rPr lang="en-US" sz="2800" smtClean="0"/>
              <a:t>Submental </a:t>
            </a:r>
          </a:p>
          <a:p>
            <a:r>
              <a:rPr lang="en-US" sz="2800" smtClean="0"/>
              <a:t>Submaxillary</a:t>
            </a:r>
          </a:p>
          <a:p>
            <a:r>
              <a:rPr lang="en-US" sz="2800" smtClean="0"/>
              <a:t>Occipital </a:t>
            </a:r>
          </a:p>
          <a:p>
            <a:r>
              <a:rPr lang="en-US" sz="2800" smtClean="0"/>
              <a:t>Cervical</a:t>
            </a:r>
          </a:p>
          <a:p>
            <a:r>
              <a:rPr lang="en-US" sz="2800" smtClean="0"/>
              <a:t>Supraclavicular</a:t>
            </a:r>
          </a:p>
          <a:p>
            <a:r>
              <a:rPr lang="en-US" sz="2800" smtClean="0"/>
              <a:t>Axillary</a:t>
            </a:r>
          </a:p>
          <a:p>
            <a:r>
              <a:rPr lang="en-US" sz="2800" smtClean="0"/>
              <a:t>Epitrochlear</a:t>
            </a:r>
          </a:p>
          <a:p>
            <a:r>
              <a:rPr lang="en-US" sz="2800" smtClean="0"/>
              <a:t>inguinal</a:t>
            </a:r>
          </a:p>
          <a:p>
            <a:endParaRPr lang="en-IN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 for….</a:t>
            </a:r>
            <a:endParaRPr lang="en-IN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location</a:t>
            </a:r>
          </a:p>
          <a:p>
            <a:r>
              <a:rPr lang="en-IN" smtClean="0"/>
              <a:t>size</a:t>
            </a:r>
          </a:p>
          <a:p>
            <a:r>
              <a:rPr lang="en-IN" smtClean="0"/>
              <a:t>delimination (discrete or matted together)</a:t>
            </a:r>
          </a:p>
          <a:p>
            <a:r>
              <a:rPr lang="en-IN" smtClean="0"/>
              <a:t>mobile or fixed</a:t>
            </a:r>
          </a:p>
          <a:p>
            <a:r>
              <a:rPr lang="en-IN" smtClean="0"/>
              <a:t>consistency (soft, hard, firm)</a:t>
            </a:r>
          </a:p>
          <a:p>
            <a:r>
              <a:rPr lang="en-IN" smtClean="0"/>
              <a:t>tenderness</a:t>
            </a:r>
          </a:p>
          <a:p>
            <a:endParaRPr lang="en-IN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Lymph node</a:t>
            </a:r>
            <a:br>
              <a:rPr lang="en-US" smtClean="0"/>
            </a:br>
            <a:r>
              <a:rPr lang="en-US" sz="3200" smtClean="0"/>
              <a:t>lymph nodes in head and neck </a:t>
            </a:r>
            <a:endParaRPr lang="en-IN" sz="3200" smtClean="0"/>
          </a:p>
        </p:txBody>
      </p:sp>
      <p:pic>
        <p:nvPicPr>
          <p:cNvPr id="39939" name="Picture 2" descr="C:\Users\sys-1\Desktop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752600"/>
            <a:ext cx="8534400" cy="51054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43011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43012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43013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43014" name="Picture 2" descr="C:\Users\sys-1\Desktop\approachtoapatientwithlymphadenopathy-36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"/>
            <a:ext cx="8610600" cy="67056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Edema </a:t>
            </a:r>
            <a:endParaRPr lang="en-IN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81200"/>
            <a:ext cx="7696200" cy="41148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04800"/>
            <a:ext cx="8915400" cy="62484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VITAL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PULSE</a:t>
            </a:r>
          </a:p>
          <a:p>
            <a:r>
              <a:rPr lang="en-US" dirty="0" smtClean="0"/>
              <a:t>BLOOD PRESSURE</a:t>
            </a:r>
          </a:p>
          <a:p>
            <a:r>
              <a:rPr lang="en-US" dirty="0" smtClean="0"/>
              <a:t>RESPIRATORY RATE</a:t>
            </a:r>
          </a:p>
          <a:p>
            <a:r>
              <a:rPr lang="en-US" dirty="0" smtClean="0"/>
              <a:t>TEMPERATURE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 beat of the heart felt at an artery as A wave of blood passes through the artery</a:t>
            </a:r>
          </a:p>
          <a:p>
            <a:r>
              <a:rPr lang="en-US" dirty="0" smtClean="0"/>
              <a:t>The pulse rate is affected by many  factors – age, fever, exercise, fear. Anger, anxiety, excitement, heat, position, and pain.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ulse points 3"/>
          <p:cNvPicPr>
            <a:picLocks noChangeAspect="1" noChangeArrowheads="1"/>
          </p:cNvPicPr>
          <p:nvPr/>
        </p:nvPicPr>
        <p:blipFill>
          <a:blip r:embed="rId2"/>
          <a:srcRect l="1869" t="1680" r="1869" b="1680"/>
          <a:stretch>
            <a:fillRect/>
          </a:stretch>
        </p:blipFill>
        <p:spPr bwMode="auto">
          <a:xfrm>
            <a:off x="838200" y="457200"/>
            <a:ext cx="7467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TECHNIQUE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267200" cy="48768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Feel over BONY area</a:t>
            </a:r>
          </a:p>
          <a:p>
            <a:r>
              <a:rPr lang="en-US" sz="2400" dirty="0" smtClean="0">
                <a:latin typeface="Arial" charset="0"/>
              </a:rPr>
              <a:t>DO NOT use thumb</a:t>
            </a:r>
          </a:p>
          <a:p>
            <a:r>
              <a:rPr lang="en-US" sz="2400" dirty="0" smtClean="0">
                <a:latin typeface="Arial" charset="0"/>
              </a:rPr>
              <a:t>Use 2-3 fingers</a:t>
            </a:r>
          </a:p>
          <a:p>
            <a:r>
              <a:rPr lang="en-US" sz="2400" dirty="0" smtClean="0">
                <a:latin typeface="Arial" charset="0"/>
              </a:rPr>
              <a:t>DO NOT squeeze</a:t>
            </a:r>
          </a:p>
          <a:p>
            <a:r>
              <a:rPr lang="en-US" sz="2400" dirty="0" smtClean="0">
                <a:latin typeface="Arial" charset="0"/>
              </a:rPr>
              <a:t>Count 30 seconds if regular x 2 </a:t>
            </a:r>
          </a:p>
          <a:p>
            <a:r>
              <a:rPr lang="en-US" sz="2400" dirty="0" smtClean="0">
                <a:latin typeface="Arial" charset="0"/>
              </a:rPr>
              <a:t>Note Rate, Rhythm, Quality</a:t>
            </a:r>
          </a:p>
          <a:p>
            <a:r>
              <a:rPr lang="en-US" sz="2400" dirty="0" smtClean="0">
                <a:latin typeface="Arial" charset="0"/>
              </a:rPr>
              <a:t>If irregular, count for 1 full minute or take apical pulse for 1 minute. </a:t>
            </a:r>
          </a:p>
          <a:p>
            <a:endParaRPr lang="en-US" sz="2000" dirty="0" smtClean="0"/>
          </a:p>
        </p:txBody>
      </p:sp>
      <p:pic>
        <p:nvPicPr>
          <p:cNvPr id="15364" name="Picture 6" descr="c:\windows\TEMP\~AUT0012.bm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057400"/>
            <a:ext cx="3352800" cy="3592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Respiratory rate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981200"/>
            <a:ext cx="60960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If respirations regular, count respirations for 30 seconds and multiply times 2.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irregular, less than 12 or greater than 20, count for 1 full minute.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Quality of respirations- assess movement of chest or abdominal wall- deep, normal, shallow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Deep- full expansion of lungs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Normal- normal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Shallow- limited expansion of lungs </a:t>
            </a:r>
          </a:p>
        </p:txBody>
      </p:sp>
      <p:pic>
        <p:nvPicPr>
          <p:cNvPr id="17412" name="Picture 6" descr="c:\windows\TEMP\~AUT0014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29400" y="2133600"/>
            <a:ext cx="2093913" cy="3219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Blood Pressure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Force exerted on the walls of the artery. Created by the pulsing blood under pressure of the heart.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Systolic- Peak and maximum pressure of ejection of blood from the heart into the aorta. This is the top number.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Diastolic- The minimal pressure remaining the heart when the heart relaxes. This is the bottom number.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Recorded as a ratio  Ex. 120/80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Pulse pressure- Difference between the systolic and diastolic. ( 120/80 – Pulse pressure 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EQUIPMENT FOR BP</a:t>
            </a:r>
          </a:p>
        </p:txBody>
      </p:sp>
      <p:pic>
        <p:nvPicPr>
          <p:cNvPr id="20483" name="Picture 4" descr="c:\windows\TEMP\~AUT00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34163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c:\windows\TEMP\~AUT0017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2057400"/>
            <a:ext cx="4106863" cy="3830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461</Words>
  <Application>Microsoft Office PowerPoint</Application>
  <PresentationFormat>On-screen Show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GENERAL PHYSICAL EXAMINATION AND VITAL SIGNS</vt:lpstr>
      <vt:lpstr>GENERAL PHYSICAL EXAMINATION</vt:lpstr>
      <vt:lpstr>VITAL SIGNS</vt:lpstr>
      <vt:lpstr>PULSE</vt:lpstr>
      <vt:lpstr>Slide 5</vt:lpstr>
      <vt:lpstr>TECHNIQUE</vt:lpstr>
      <vt:lpstr>Respiratory rate</vt:lpstr>
      <vt:lpstr>Blood Pressure</vt:lpstr>
      <vt:lpstr>EQUIPMENT FOR BP</vt:lpstr>
      <vt:lpstr>MEASURING BP</vt:lpstr>
      <vt:lpstr>TEMP or FEVER?</vt:lpstr>
      <vt:lpstr>Slide 12</vt:lpstr>
      <vt:lpstr>Anaemia </vt:lpstr>
      <vt:lpstr>Anaemia examination sites</vt:lpstr>
      <vt:lpstr>Jaundice </vt:lpstr>
      <vt:lpstr>Slide 16</vt:lpstr>
      <vt:lpstr>Cyanosis </vt:lpstr>
      <vt:lpstr>Slide 18</vt:lpstr>
      <vt:lpstr>Slide 19</vt:lpstr>
      <vt:lpstr>Clubbing  </vt:lpstr>
      <vt:lpstr>GRADES OF CLUBBING</vt:lpstr>
      <vt:lpstr>Slide 22</vt:lpstr>
      <vt:lpstr>Lymph nodes</vt:lpstr>
      <vt:lpstr>Look for….</vt:lpstr>
      <vt:lpstr>Lymph node lymph nodes in head and neck </vt:lpstr>
      <vt:lpstr>Slide 26</vt:lpstr>
      <vt:lpstr>Edema 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PHYSICAL EXAMINATION</dc:title>
  <dc:creator>sys-3</dc:creator>
  <cp:lastModifiedBy>New</cp:lastModifiedBy>
  <cp:revision>5</cp:revision>
  <dcterms:created xsi:type="dcterms:W3CDTF">2006-08-16T00:00:00Z</dcterms:created>
  <dcterms:modified xsi:type="dcterms:W3CDTF">2019-08-08T11:54:28Z</dcterms:modified>
</cp:coreProperties>
</file>